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81" r:id="rId5"/>
    <p:sldId id="294" r:id="rId6"/>
    <p:sldId id="284" r:id="rId7"/>
    <p:sldId id="293" r:id="rId8"/>
    <p:sldId id="280" r:id="rId9"/>
    <p:sldId id="278" r:id="rId10"/>
    <p:sldId id="295" r:id="rId11"/>
    <p:sldId id="273" r:id="rId12"/>
    <p:sldId id="265" r:id="rId13"/>
    <p:sldId id="296" r:id="rId14"/>
    <p:sldId id="317" r:id="rId15"/>
    <p:sldId id="318" r:id="rId16"/>
    <p:sldId id="319"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5" r:id="rId35"/>
    <p:sldId id="316"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E6A8D-3029-4140-B378-53A21FDD05E3}" v="15" dt="2024-07-25T18:10:41.77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085269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372393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210353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61271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28379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57764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22231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1388560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11622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04303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986524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323728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47159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1821760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2830237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2806856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380032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3122292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302442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55582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33333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237912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42394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7/26/2024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pPr marL="0" marR="0">
              <a:lnSpc>
                <a:spcPct val="107000"/>
              </a:lnSpc>
              <a:spcBef>
                <a:spcPts val="0"/>
              </a:spcBef>
              <a:spcAft>
                <a:spcPts val="800"/>
              </a:spcAft>
            </a:pPr>
            <a:r>
              <a:rPr lang="en-US" sz="4400" b="1" kern="100" dirty="0">
                <a:effectLst>
                  <a:outerShdw blurRad="38100" dist="38100" dir="2700000" algn="tl">
                    <a:srgbClr val="000000">
                      <a:alpha val="43137"/>
                    </a:srgbClr>
                  </a:outerShdw>
                </a:effectLst>
                <a:latin typeface="Algerian" panose="04020705040A02060702" pitchFamily="82" charset="0"/>
                <a:ea typeface="Calibri" panose="020F0502020204030204" pitchFamily="34" charset="0"/>
                <a:cs typeface="Arial" panose="020B0604020202020204" pitchFamily="34" charset="0"/>
              </a:rPr>
              <a:t>Taxi Fare Prediction</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Data describe:</a:t>
            </a:r>
          </a:p>
        </p:txBody>
      </p:sp>
      <p:pic>
        <p:nvPicPr>
          <p:cNvPr id="8" name="Picture 7">
            <a:extLst>
              <a:ext uri="{FF2B5EF4-FFF2-40B4-BE49-F238E27FC236}">
                <a16:creationId xmlns:a16="http://schemas.microsoft.com/office/drawing/2014/main" id="{465AACA8-8E55-9492-B145-1A1F7D39BEA6}"/>
              </a:ext>
            </a:extLst>
          </p:cNvPr>
          <p:cNvPicPr>
            <a:picLocks noChangeAspect="1"/>
          </p:cNvPicPr>
          <p:nvPr/>
        </p:nvPicPr>
        <p:blipFill rotWithShape="1">
          <a:blip r:embed="rId3"/>
          <a:srcRect l="25968" t="43728" r="19999" b="31899"/>
          <a:stretch/>
        </p:blipFill>
        <p:spPr>
          <a:xfrm>
            <a:off x="1228459" y="1956619"/>
            <a:ext cx="10125341" cy="3687097"/>
          </a:xfrm>
          <a:prstGeom prst="rect">
            <a:avLst/>
          </a:prstGeom>
        </p:spPr>
      </p:pic>
    </p:spTree>
    <p:extLst>
      <p:ext uri="{BB962C8B-B14F-4D97-AF65-F5344CB8AC3E}">
        <p14:creationId xmlns:p14="http://schemas.microsoft.com/office/powerpoint/2010/main" val="92529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 histogram of passenger count:</a:t>
            </a:r>
          </a:p>
        </p:txBody>
      </p:sp>
      <p:pic>
        <p:nvPicPr>
          <p:cNvPr id="3" name="Picture 2">
            <a:extLst>
              <a:ext uri="{FF2B5EF4-FFF2-40B4-BE49-F238E27FC236}">
                <a16:creationId xmlns:a16="http://schemas.microsoft.com/office/drawing/2014/main" id="{1AC3891E-A195-5D25-4F53-E663C99BC93F}"/>
              </a:ext>
            </a:extLst>
          </p:cNvPr>
          <p:cNvPicPr>
            <a:picLocks noChangeAspect="1"/>
          </p:cNvPicPr>
          <p:nvPr/>
        </p:nvPicPr>
        <p:blipFill rotWithShape="1">
          <a:blip r:embed="rId3"/>
          <a:srcRect l="21129" t="30251" r="20887" b="24301"/>
          <a:stretch/>
        </p:blipFill>
        <p:spPr>
          <a:xfrm>
            <a:off x="1347020" y="1789471"/>
            <a:ext cx="9379974" cy="4001729"/>
          </a:xfrm>
          <a:prstGeom prst="rect">
            <a:avLst/>
          </a:prstGeom>
        </p:spPr>
      </p:pic>
    </p:spTree>
    <p:extLst>
      <p:ext uri="{BB962C8B-B14F-4D97-AF65-F5344CB8AC3E}">
        <p14:creationId xmlns:p14="http://schemas.microsoft.com/office/powerpoint/2010/main" val="19994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 fare amount &amp;frequency:</a:t>
            </a:r>
          </a:p>
        </p:txBody>
      </p:sp>
      <p:pic>
        <p:nvPicPr>
          <p:cNvPr id="6" name="Picture 5">
            <a:extLst>
              <a:ext uri="{FF2B5EF4-FFF2-40B4-BE49-F238E27FC236}">
                <a16:creationId xmlns:a16="http://schemas.microsoft.com/office/drawing/2014/main" id="{C0DAAA1B-29EF-6771-0A78-EB5220801443}"/>
              </a:ext>
            </a:extLst>
          </p:cNvPr>
          <p:cNvPicPr>
            <a:picLocks noChangeAspect="1"/>
          </p:cNvPicPr>
          <p:nvPr/>
        </p:nvPicPr>
        <p:blipFill rotWithShape="1">
          <a:blip r:embed="rId3"/>
          <a:srcRect l="25645" t="31111" r="41774" b="26165"/>
          <a:stretch/>
        </p:blipFill>
        <p:spPr>
          <a:xfrm>
            <a:off x="540773" y="1838632"/>
            <a:ext cx="5338917" cy="3938111"/>
          </a:xfrm>
          <a:prstGeom prst="rect">
            <a:avLst/>
          </a:prstGeom>
        </p:spPr>
      </p:pic>
      <p:pic>
        <p:nvPicPr>
          <p:cNvPr id="8" name="Picture 7">
            <a:extLst>
              <a:ext uri="{FF2B5EF4-FFF2-40B4-BE49-F238E27FC236}">
                <a16:creationId xmlns:a16="http://schemas.microsoft.com/office/drawing/2014/main" id="{089AD264-6F73-5D38-54B7-8DDFBD5AAF7B}"/>
              </a:ext>
            </a:extLst>
          </p:cNvPr>
          <p:cNvPicPr>
            <a:picLocks noChangeAspect="1"/>
          </p:cNvPicPr>
          <p:nvPr/>
        </p:nvPicPr>
        <p:blipFill rotWithShape="1">
          <a:blip r:embed="rId4"/>
          <a:srcRect l="23629" t="40143" r="39516" b="14763"/>
          <a:stretch/>
        </p:blipFill>
        <p:spPr>
          <a:xfrm>
            <a:off x="5987845" y="1838632"/>
            <a:ext cx="5565058" cy="3795252"/>
          </a:xfrm>
          <a:prstGeom prst="rect">
            <a:avLst/>
          </a:prstGeom>
        </p:spPr>
      </p:pic>
    </p:spTree>
    <p:extLst>
      <p:ext uri="{BB962C8B-B14F-4D97-AF65-F5344CB8AC3E}">
        <p14:creationId xmlns:p14="http://schemas.microsoft.com/office/powerpoint/2010/main" val="662503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 average fare amount &amp;hour of day :</a:t>
            </a:r>
          </a:p>
        </p:txBody>
      </p:sp>
      <p:pic>
        <p:nvPicPr>
          <p:cNvPr id="3" name="Picture 2">
            <a:extLst>
              <a:ext uri="{FF2B5EF4-FFF2-40B4-BE49-F238E27FC236}">
                <a16:creationId xmlns:a16="http://schemas.microsoft.com/office/drawing/2014/main" id="{A5BAA166-71E2-171D-85D7-A3BE50B91B24}"/>
              </a:ext>
            </a:extLst>
          </p:cNvPr>
          <p:cNvPicPr>
            <a:picLocks noChangeAspect="1"/>
          </p:cNvPicPr>
          <p:nvPr/>
        </p:nvPicPr>
        <p:blipFill rotWithShape="1">
          <a:blip r:embed="rId3"/>
          <a:srcRect l="22823" t="24667" r="42016" b="31756"/>
          <a:stretch/>
        </p:blipFill>
        <p:spPr>
          <a:xfrm>
            <a:off x="444910" y="2039210"/>
            <a:ext cx="5326626" cy="3713366"/>
          </a:xfrm>
          <a:prstGeom prst="rect">
            <a:avLst/>
          </a:prstGeom>
        </p:spPr>
      </p:pic>
      <p:pic>
        <p:nvPicPr>
          <p:cNvPr id="9" name="Picture 8">
            <a:extLst>
              <a:ext uri="{FF2B5EF4-FFF2-40B4-BE49-F238E27FC236}">
                <a16:creationId xmlns:a16="http://schemas.microsoft.com/office/drawing/2014/main" id="{181AD235-4863-E990-AFF2-00F575764CAB}"/>
              </a:ext>
            </a:extLst>
          </p:cNvPr>
          <p:cNvPicPr>
            <a:picLocks noChangeAspect="1"/>
          </p:cNvPicPr>
          <p:nvPr/>
        </p:nvPicPr>
        <p:blipFill rotWithShape="1">
          <a:blip r:embed="rId4"/>
          <a:srcRect l="26129" t="38280" r="39355" b="17849"/>
          <a:stretch/>
        </p:blipFill>
        <p:spPr>
          <a:xfrm>
            <a:off x="6516329" y="1924664"/>
            <a:ext cx="5171768" cy="3942458"/>
          </a:xfrm>
          <a:prstGeom prst="rect">
            <a:avLst/>
          </a:prstGeom>
        </p:spPr>
      </p:pic>
    </p:spTree>
    <p:extLst>
      <p:ext uri="{BB962C8B-B14F-4D97-AF65-F5344CB8AC3E}">
        <p14:creationId xmlns:p14="http://schemas.microsoft.com/office/powerpoint/2010/main" val="1741079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Data </a:t>
            </a:r>
            <a:r>
              <a:rPr lang="en-US" dirty="0" err="1"/>
              <a:t>CLEANsiNG</a:t>
            </a:r>
            <a:r>
              <a:rPr lang="en-US" dirty="0"/>
              <a:t>:</a:t>
            </a:r>
          </a:p>
        </p:txBody>
      </p:sp>
      <p:pic>
        <p:nvPicPr>
          <p:cNvPr id="3" name="Picture 2">
            <a:extLst>
              <a:ext uri="{FF2B5EF4-FFF2-40B4-BE49-F238E27FC236}">
                <a16:creationId xmlns:a16="http://schemas.microsoft.com/office/drawing/2014/main" id="{AF9F6505-A0EB-5397-D9F4-50CCADC79C28}"/>
              </a:ext>
            </a:extLst>
          </p:cNvPr>
          <p:cNvPicPr>
            <a:picLocks noChangeAspect="1"/>
          </p:cNvPicPr>
          <p:nvPr/>
        </p:nvPicPr>
        <p:blipFill>
          <a:blip r:embed="rId3"/>
          <a:stretch>
            <a:fillRect/>
          </a:stretch>
        </p:blipFill>
        <p:spPr>
          <a:xfrm>
            <a:off x="1052051" y="1481628"/>
            <a:ext cx="5909187" cy="4459763"/>
          </a:xfrm>
          <a:prstGeom prst="rect">
            <a:avLst/>
          </a:prstGeom>
        </p:spPr>
      </p:pic>
    </p:spTree>
    <p:extLst>
      <p:ext uri="{BB962C8B-B14F-4D97-AF65-F5344CB8AC3E}">
        <p14:creationId xmlns:p14="http://schemas.microsoft.com/office/powerpoint/2010/main" val="158281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a:xfrm>
            <a:off x="464574" y="-194679"/>
            <a:ext cx="10515600" cy="1325880"/>
          </a:xfrm>
        </p:spPr>
        <p:txBody>
          <a:bodyPr/>
          <a:lstStyle/>
          <a:p>
            <a:pPr marL="457200" indent="-457200" algn="l">
              <a:buFont typeface="Wingdings" panose="05000000000000000000" pitchFamily="2" charset="2"/>
              <a:buChar char="q"/>
            </a:pPr>
            <a:r>
              <a:rPr lang="en-US" dirty="0"/>
              <a:t>Data </a:t>
            </a:r>
            <a:r>
              <a:rPr lang="en-US" dirty="0" err="1"/>
              <a:t>CLEANsiNG</a:t>
            </a:r>
            <a:r>
              <a:rPr lang="en-US" dirty="0"/>
              <a:t> (</a:t>
            </a:r>
            <a:r>
              <a:rPr lang="en-US" dirty="0" err="1"/>
              <a:t>cont</a:t>
            </a:r>
            <a:r>
              <a:rPr lang="en-US" dirty="0"/>
              <a:t>):</a:t>
            </a:r>
          </a:p>
        </p:txBody>
      </p:sp>
      <p:pic>
        <p:nvPicPr>
          <p:cNvPr id="10" name="Picture 9">
            <a:extLst>
              <a:ext uri="{FF2B5EF4-FFF2-40B4-BE49-F238E27FC236}">
                <a16:creationId xmlns:a16="http://schemas.microsoft.com/office/drawing/2014/main" id="{BF021439-5B65-DD58-BCE8-DEFB32803C20}"/>
              </a:ext>
            </a:extLst>
          </p:cNvPr>
          <p:cNvPicPr>
            <a:picLocks noChangeAspect="1"/>
          </p:cNvPicPr>
          <p:nvPr/>
        </p:nvPicPr>
        <p:blipFill>
          <a:blip r:embed="rId3"/>
          <a:stretch>
            <a:fillRect/>
          </a:stretch>
        </p:blipFill>
        <p:spPr>
          <a:xfrm>
            <a:off x="1760170" y="855406"/>
            <a:ext cx="8042827" cy="5252884"/>
          </a:xfrm>
          <a:prstGeom prst="rect">
            <a:avLst/>
          </a:prstGeom>
        </p:spPr>
      </p:pic>
    </p:spTree>
    <p:extLst>
      <p:ext uri="{BB962C8B-B14F-4D97-AF65-F5344CB8AC3E}">
        <p14:creationId xmlns:p14="http://schemas.microsoft.com/office/powerpoint/2010/main" val="3832832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Data </a:t>
            </a:r>
            <a:r>
              <a:rPr lang="en-US" dirty="0" err="1"/>
              <a:t>CLEANsiNG</a:t>
            </a:r>
            <a:r>
              <a:rPr lang="en-US" dirty="0"/>
              <a:t>:</a:t>
            </a:r>
          </a:p>
        </p:txBody>
      </p:sp>
      <p:pic>
        <p:nvPicPr>
          <p:cNvPr id="7" name="Picture 6">
            <a:extLst>
              <a:ext uri="{FF2B5EF4-FFF2-40B4-BE49-F238E27FC236}">
                <a16:creationId xmlns:a16="http://schemas.microsoft.com/office/drawing/2014/main" id="{98D36FC9-235C-503C-DD30-9FA1BF370EC5}"/>
              </a:ext>
            </a:extLst>
          </p:cNvPr>
          <p:cNvPicPr>
            <a:picLocks noChangeAspect="1"/>
          </p:cNvPicPr>
          <p:nvPr/>
        </p:nvPicPr>
        <p:blipFill>
          <a:blip r:embed="rId3"/>
          <a:stretch>
            <a:fillRect/>
          </a:stretch>
        </p:blipFill>
        <p:spPr>
          <a:xfrm>
            <a:off x="921057" y="1568825"/>
            <a:ext cx="7397034" cy="3720350"/>
          </a:xfrm>
          <a:prstGeom prst="rect">
            <a:avLst/>
          </a:prstGeom>
        </p:spPr>
      </p:pic>
    </p:spTree>
    <p:extLst>
      <p:ext uri="{BB962C8B-B14F-4D97-AF65-F5344CB8AC3E}">
        <p14:creationId xmlns:p14="http://schemas.microsoft.com/office/powerpoint/2010/main" val="1290778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Data </a:t>
            </a:r>
            <a:r>
              <a:rPr lang="en-US" dirty="0" err="1"/>
              <a:t>CLEANsiNG</a:t>
            </a:r>
            <a:r>
              <a:rPr lang="en-US" dirty="0"/>
              <a:t>:</a:t>
            </a:r>
          </a:p>
        </p:txBody>
      </p:sp>
      <p:pic>
        <p:nvPicPr>
          <p:cNvPr id="3" name="Picture 2">
            <a:extLst>
              <a:ext uri="{FF2B5EF4-FFF2-40B4-BE49-F238E27FC236}">
                <a16:creationId xmlns:a16="http://schemas.microsoft.com/office/drawing/2014/main" id="{77656159-E7A1-2DC3-5E05-4EC31F255789}"/>
              </a:ext>
            </a:extLst>
          </p:cNvPr>
          <p:cNvPicPr>
            <a:picLocks noChangeAspect="1"/>
          </p:cNvPicPr>
          <p:nvPr/>
        </p:nvPicPr>
        <p:blipFill>
          <a:blip r:embed="rId3"/>
          <a:stretch>
            <a:fillRect/>
          </a:stretch>
        </p:blipFill>
        <p:spPr>
          <a:xfrm>
            <a:off x="2180114" y="1445342"/>
            <a:ext cx="7145404" cy="4644512"/>
          </a:xfrm>
          <a:prstGeom prst="rect">
            <a:avLst/>
          </a:prstGeom>
        </p:spPr>
      </p:pic>
    </p:spTree>
    <p:extLst>
      <p:ext uri="{BB962C8B-B14F-4D97-AF65-F5344CB8AC3E}">
        <p14:creationId xmlns:p14="http://schemas.microsoft.com/office/powerpoint/2010/main" val="397266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Data </a:t>
            </a:r>
            <a:r>
              <a:rPr lang="en-US" dirty="0" err="1"/>
              <a:t>CLEANsiNG</a:t>
            </a:r>
            <a:r>
              <a:rPr lang="en-US" dirty="0"/>
              <a:t>:</a:t>
            </a:r>
          </a:p>
        </p:txBody>
      </p:sp>
      <p:pic>
        <p:nvPicPr>
          <p:cNvPr id="3" name="Picture 2">
            <a:extLst>
              <a:ext uri="{FF2B5EF4-FFF2-40B4-BE49-F238E27FC236}">
                <a16:creationId xmlns:a16="http://schemas.microsoft.com/office/drawing/2014/main" id="{B903A3C6-D9B7-1A38-7D5D-138A795B93BC}"/>
              </a:ext>
            </a:extLst>
          </p:cNvPr>
          <p:cNvPicPr>
            <a:picLocks noChangeAspect="1"/>
          </p:cNvPicPr>
          <p:nvPr/>
        </p:nvPicPr>
        <p:blipFill>
          <a:blip r:embed="rId3"/>
          <a:stretch>
            <a:fillRect/>
          </a:stretch>
        </p:blipFill>
        <p:spPr>
          <a:xfrm>
            <a:off x="664628" y="1451021"/>
            <a:ext cx="4772611" cy="3463636"/>
          </a:xfrm>
          <a:prstGeom prst="rect">
            <a:avLst/>
          </a:prstGeom>
        </p:spPr>
      </p:pic>
      <p:pic>
        <p:nvPicPr>
          <p:cNvPr id="7" name="Picture 6">
            <a:extLst>
              <a:ext uri="{FF2B5EF4-FFF2-40B4-BE49-F238E27FC236}">
                <a16:creationId xmlns:a16="http://schemas.microsoft.com/office/drawing/2014/main" id="{08B2857C-A88F-05E8-D68D-4E92FA4AFF75}"/>
              </a:ext>
            </a:extLst>
          </p:cNvPr>
          <p:cNvPicPr>
            <a:picLocks noChangeAspect="1"/>
          </p:cNvPicPr>
          <p:nvPr/>
        </p:nvPicPr>
        <p:blipFill>
          <a:blip r:embed="rId4"/>
          <a:stretch>
            <a:fillRect/>
          </a:stretch>
        </p:blipFill>
        <p:spPr>
          <a:xfrm>
            <a:off x="4881930" y="1216859"/>
            <a:ext cx="7027179" cy="4424281"/>
          </a:xfrm>
          <a:prstGeom prst="rect">
            <a:avLst/>
          </a:prstGeom>
        </p:spPr>
      </p:pic>
    </p:spTree>
    <p:extLst>
      <p:ext uri="{BB962C8B-B14F-4D97-AF65-F5344CB8AC3E}">
        <p14:creationId xmlns:p14="http://schemas.microsoft.com/office/powerpoint/2010/main" val="61389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Analyzing categorical variables:</a:t>
            </a:r>
            <a:br>
              <a:rPr lang="en-US" dirty="0"/>
            </a:br>
            <a:r>
              <a:rPr lang="en-US" dirty="0"/>
              <a:t>(car condition)</a:t>
            </a:r>
          </a:p>
        </p:txBody>
      </p:sp>
      <p:pic>
        <p:nvPicPr>
          <p:cNvPr id="3" name="Picture 2">
            <a:extLst>
              <a:ext uri="{FF2B5EF4-FFF2-40B4-BE49-F238E27FC236}">
                <a16:creationId xmlns:a16="http://schemas.microsoft.com/office/drawing/2014/main" id="{622B4F80-0968-60F1-61CA-826B5E4EA7EC}"/>
              </a:ext>
            </a:extLst>
          </p:cNvPr>
          <p:cNvPicPr>
            <a:picLocks noChangeAspect="1"/>
          </p:cNvPicPr>
          <p:nvPr/>
        </p:nvPicPr>
        <p:blipFill>
          <a:blip r:embed="rId3"/>
          <a:stretch>
            <a:fillRect/>
          </a:stretch>
        </p:blipFill>
        <p:spPr>
          <a:xfrm>
            <a:off x="232258" y="2876955"/>
            <a:ext cx="7352235" cy="1104090"/>
          </a:xfrm>
          <a:prstGeom prst="rect">
            <a:avLst/>
          </a:prstGeom>
        </p:spPr>
      </p:pic>
      <p:pic>
        <p:nvPicPr>
          <p:cNvPr id="7" name="Picture 6">
            <a:extLst>
              <a:ext uri="{FF2B5EF4-FFF2-40B4-BE49-F238E27FC236}">
                <a16:creationId xmlns:a16="http://schemas.microsoft.com/office/drawing/2014/main" id="{FEB8BB3D-3937-D0D7-28C5-DD7115B9C87C}"/>
              </a:ext>
            </a:extLst>
          </p:cNvPr>
          <p:cNvPicPr>
            <a:picLocks noChangeAspect="1"/>
          </p:cNvPicPr>
          <p:nvPr/>
        </p:nvPicPr>
        <p:blipFill rotWithShape="1">
          <a:blip r:embed="rId4"/>
          <a:srcRect l="1513"/>
          <a:stretch/>
        </p:blipFill>
        <p:spPr>
          <a:xfrm>
            <a:off x="7739342" y="2057818"/>
            <a:ext cx="4220400" cy="4090220"/>
          </a:xfrm>
          <a:prstGeom prst="rect">
            <a:avLst/>
          </a:prstGeom>
        </p:spPr>
      </p:pic>
    </p:spTree>
    <p:extLst>
      <p:ext uri="{BB962C8B-B14F-4D97-AF65-F5344CB8AC3E}">
        <p14:creationId xmlns:p14="http://schemas.microsoft.com/office/powerpoint/2010/main" val="479231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CE63E4-4BE0-92C8-0D4E-63A1C3B0441C}"/>
              </a:ext>
            </a:extLst>
          </p:cNvPr>
          <p:cNvSpPr>
            <a:spLocks noGrp="1"/>
          </p:cNvSpPr>
          <p:nvPr>
            <p:ph type="ctrTitle"/>
          </p:nvPr>
        </p:nvSpPr>
        <p:spPr>
          <a:xfrm>
            <a:off x="373626" y="506361"/>
            <a:ext cx="9144000" cy="909484"/>
          </a:xfrm>
        </p:spPr>
        <p:txBody>
          <a:bodyPr/>
          <a:lstStyle/>
          <a:p>
            <a:pPr algn="l"/>
            <a:r>
              <a:rPr lang="en-US" dirty="0"/>
              <a:t>Teamwork:</a:t>
            </a:r>
            <a:br>
              <a:rPr lang="en-US" dirty="0"/>
            </a:br>
            <a:endParaRPr lang="en-US" dirty="0"/>
          </a:p>
        </p:txBody>
      </p:sp>
    </p:spTree>
    <p:extLst>
      <p:ext uri="{BB962C8B-B14F-4D97-AF65-F5344CB8AC3E}">
        <p14:creationId xmlns:p14="http://schemas.microsoft.com/office/powerpoint/2010/main" val="2927222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Analyzing categorical variables:</a:t>
            </a:r>
            <a:br>
              <a:rPr lang="en-US" dirty="0"/>
            </a:br>
            <a:r>
              <a:rPr lang="en-US" dirty="0"/>
              <a:t>(weather)</a:t>
            </a:r>
          </a:p>
        </p:txBody>
      </p:sp>
      <p:pic>
        <p:nvPicPr>
          <p:cNvPr id="6" name="Picture 5">
            <a:extLst>
              <a:ext uri="{FF2B5EF4-FFF2-40B4-BE49-F238E27FC236}">
                <a16:creationId xmlns:a16="http://schemas.microsoft.com/office/drawing/2014/main" id="{873C1B1E-F2A9-FC94-FDB5-6AB1DCCA6099}"/>
              </a:ext>
            </a:extLst>
          </p:cNvPr>
          <p:cNvPicPr>
            <a:picLocks noChangeAspect="1"/>
          </p:cNvPicPr>
          <p:nvPr/>
        </p:nvPicPr>
        <p:blipFill>
          <a:blip r:embed="rId3"/>
          <a:stretch>
            <a:fillRect/>
          </a:stretch>
        </p:blipFill>
        <p:spPr>
          <a:xfrm>
            <a:off x="275304" y="1892063"/>
            <a:ext cx="7644327" cy="1693742"/>
          </a:xfrm>
          <a:prstGeom prst="rect">
            <a:avLst/>
          </a:prstGeom>
        </p:spPr>
      </p:pic>
      <p:pic>
        <p:nvPicPr>
          <p:cNvPr id="9" name="Picture 8">
            <a:extLst>
              <a:ext uri="{FF2B5EF4-FFF2-40B4-BE49-F238E27FC236}">
                <a16:creationId xmlns:a16="http://schemas.microsoft.com/office/drawing/2014/main" id="{14C3E7EA-D04D-30E6-E3A0-1436090AA263}"/>
              </a:ext>
            </a:extLst>
          </p:cNvPr>
          <p:cNvPicPr>
            <a:picLocks noChangeAspect="1"/>
          </p:cNvPicPr>
          <p:nvPr/>
        </p:nvPicPr>
        <p:blipFill>
          <a:blip r:embed="rId4"/>
          <a:stretch>
            <a:fillRect/>
          </a:stretch>
        </p:blipFill>
        <p:spPr>
          <a:xfrm>
            <a:off x="7937447" y="2340077"/>
            <a:ext cx="3979249" cy="3963886"/>
          </a:xfrm>
          <a:prstGeom prst="rect">
            <a:avLst/>
          </a:prstGeom>
        </p:spPr>
      </p:pic>
    </p:spTree>
    <p:extLst>
      <p:ext uri="{BB962C8B-B14F-4D97-AF65-F5344CB8AC3E}">
        <p14:creationId xmlns:p14="http://schemas.microsoft.com/office/powerpoint/2010/main" val="1732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Analyzing categorical variables:</a:t>
            </a:r>
            <a:br>
              <a:rPr lang="en-US" dirty="0"/>
            </a:br>
            <a:r>
              <a:rPr lang="en-US" dirty="0"/>
              <a:t>(traffic condition)</a:t>
            </a:r>
          </a:p>
        </p:txBody>
      </p:sp>
      <p:pic>
        <p:nvPicPr>
          <p:cNvPr id="3" name="Picture 2">
            <a:extLst>
              <a:ext uri="{FF2B5EF4-FFF2-40B4-BE49-F238E27FC236}">
                <a16:creationId xmlns:a16="http://schemas.microsoft.com/office/drawing/2014/main" id="{9B772D33-F433-1B01-7CC4-6D0387495C60}"/>
              </a:ext>
            </a:extLst>
          </p:cNvPr>
          <p:cNvPicPr>
            <a:picLocks noChangeAspect="1"/>
          </p:cNvPicPr>
          <p:nvPr/>
        </p:nvPicPr>
        <p:blipFill>
          <a:blip r:embed="rId3"/>
          <a:stretch>
            <a:fillRect/>
          </a:stretch>
        </p:blipFill>
        <p:spPr>
          <a:xfrm>
            <a:off x="307898" y="2043941"/>
            <a:ext cx="7354245" cy="1525187"/>
          </a:xfrm>
          <a:prstGeom prst="rect">
            <a:avLst/>
          </a:prstGeom>
        </p:spPr>
      </p:pic>
      <p:pic>
        <p:nvPicPr>
          <p:cNvPr id="8" name="Picture 7">
            <a:extLst>
              <a:ext uri="{FF2B5EF4-FFF2-40B4-BE49-F238E27FC236}">
                <a16:creationId xmlns:a16="http://schemas.microsoft.com/office/drawing/2014/main" id="{C1B78883-E477-65ED-3DF6-D8703A35C924}"/>
              </a:ext>
            </a:extLst>
          </p:cNvPr>
          <p:cNvPicPr>
            <a:picLocks noChangeAspect="1"/>
          </p:cNvPicPr>
          <p:nvPr/>
        </p:nvPicPr>
        <p:blipFill>
          <a:blip r:embed="rId4"/>
          <a:stretch>
            <a:fillRect/>
          </a:stretch>
        </p:blipFill>
        <p:spPr>
          <a:xfrm>
            <a:off x="7765606" y="2281084"/>
            <a:ext cx="4389879" cy="3790335"/>
          </a:xfrm>
          <a:prstGeom prst="rect">
            <a:avLst/>
          </a:prstGeom>
        </p:spPr>
      </p:pic>
    </p:spTree>
    <p:extLst>
      <p:ext uri="{BB962C8B-B14F-4D97-AF65-F5344CB8AC3E}">
        <p14:creationId xmlns:p14="http://schemas.microsoft.com/office/powerpoint/2010/main" val="41259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Plotting histograms and density plots for numerical columns</a:t>
            </a:r>
          </a:p>
        </p:txBody>
      </p:sp>
      <p:pic>
        <p:nvPicPr>
          <p:cNvPr id="6" name="Picture 5">
            <a:extLst>
              <a:ext uri="{FF2B5EF4-FFF2-40B4-BE49-F238E27FC236}">
                <a16:creationId xmlns:a16="http://schemas.microsoft.com/office/drawing/2014/main" id="{79B6D4A1-D94A-8FE2-6F6A-D9377FCF0A5D}"/>
              </a:ext>
            </a:extLst>
          </p:cNvPr>
          <p:cNvPicPr>
            <a:picLocks noChangeAspect="1"/>
          </p:cNvPicPr>
          <p:nvPr/>
        </p:nvPicPr>
        <p:blipFill>
          <a:blip r:embed="rId3"/>
          <a:stretch>
            <a:fillRect/>
          </a:stretch>
        </p:blipFill>
        <p:spPr>
          <a:xfrm>
            <a:off x="390506" y="1818748"/>
            <a:ext cx="4562047" cy="3549665"/>
          </a:xfrm>
          <a:prstGeom prst="rect">
            <a:avLst/>
          </a:prstGeom>
        </p:spPr>
      </p:pic>
    </p:spTree>
    <p:extLst>
      <p:ext uri="{BB962C8B-B14F-4D97-AF65-F5344CB8AC3E}">
        <p14:creationId xmlns:p14="http://schemas.microsoft.com/office/powerpoint/2010/main" val="83046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Plotting histograms and density plots for numerical columns(</a:t>
            </a:r>
            <a:r>
              <a:rPr lang="en-US" dirty="0" err="1"/>
              <a:t>cont</a:t>
            </a:r>
            <a:r>
              <a:rPr lang="en-US" dirty="0"/>
              <a:t>)</a:t>
            </a:r>
          </a:p>
        </p:txBody>
      </p:sp>
      <p:pic>
        <p:nvPicPr>
          <p:cNvPr id="3" name="Picture 2">
            <a:extLst>
              <a:ext uri="{FF2B5EF4-FFF2-40B4-BE49-F238E27FC236}">
                <a16:creationId xmlns:a16="http://schemas.microsoft.com/office/drawing/2014/main" id="{EFE26175-D752-602C-181B-EFA34B9BB8E9}"/>
              </a:ext>
            </a:extLst>
          </p:cNvPr>
          <p:cNvPicPr>
            <a:picLocks noChangeAspect="1"/>
          </p:cNvPicPr>
          <p:nvPr/>
        </p:nvPicPr>
        <p:blipFill>
          <a:blip r:embed="rId3"/>
          <a:stretch>
            <a:fillRect/>
          </a:stretch>
        </p:blipFill>
        <p:spPr>
          <a:xfrm>
            <a:off x="1959392" y="1725678"/>
            <a:ext cx="7538569" cy="4544247"/>
          </a:xfrm>
          <a:prstGeom prst="rect">
            <a:avLst/>
          </a:prstGeom>
        </p:spPr>
      </p:pic>
    </p:spTree>
    <p:extLst>
      <p:ext uri="{BB962C8B-B14F-4D97-AF65-F5344CB8AC3E}">
        <p14:creationId xmlns:p14="http://schemas.microsoft.com/office/powerpoint/2010/main" val="418836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Plotting histograms and density plots for numerical columns(</a:t>
            </a:r>
            <a:r>
              <a:rPr lang="en-US" dirty="0" err="1"/>
              <a:t>cont</a:t>
            </a:r>
            <a:r>
              <a:rPr lang="en-US" dirty="0"/>
              <a:t>)</a:t>
            </a:r>
          </a:p>
        </p:txBody>
      </p:sp>
      <p:pic>
        <p:nvPicPr>
          <p:cNvPr id="6" name="Picture 5">
            <a:extLst>
              <a:ext uri="{FF2B5EF4-FFF2-40B4-BE49-F238E27FC236}">
                <a16:creationId xmlns:a16="http://schemas.microsoft.com/office/drawing/2014/main" id="{4F6C4895-47AE-A6F5-8ABE-852E1FD17EC3}"/>
              </a:ext>
            </a:extLst>
          </p:cNvPr>
          <p:cNvPicPr>
            <a:picLocks noChangeAspect="1"/>
          </p:cNvPicPr>
          <p:nvPr/>
        </p:nvPicPr>
        <p:blipFill>
          <a:blip r:embed="rId3"/>
          <a:stretch>
            <a:fillRect/>
          </a:stretch>
        </p:blipFill>
        <p:spPr>
          <a:xfrm>
            <a:off x="675518" y="1691640"/>
            <a:ext cx="10840963" cy="4324954"/>
          </a:xfrm>
          <a:prstGeom prst="rect">
            <a:avLst/>
          </a:prstGeom>
        </p:spPr>
      </p:pic>
    </p:spTree>
    <p:extLst>
      <p:ext uri="{BB962C8B-B14F-4D97-AF65-F5344CB8AC3E}">
        <p14:creationId xmlns:p14="http://schemas.microsoft.com/office/powerpoint/2010/main" val="94971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Plotting histograms and density plots for numerical columns(</a:t>
            </a:r>
            <a:r>
              <a:rPr lang="en-US" dirty="0" err="1"/>
              <a:t>cont</a:t>
            </a:r>
            <a:r>
              <a:rPr lang="en-US" dirty="0"/>
              <a:t>)</a:t>
            </a:r>
          </a:p>
        </p:txBody>
      </p:sp>
      <p:pic>
        <p:nvPicPr>
          <p:cNvPr id="3" name="Picture 2">
            <a:extLst>
              <a:ext uri="{FF2B5EF4-FFF2-40B4-BE49-F238E27FC236}">
                <a16:creationId xmlns:a16="http://schemas.microsoft.com/office/drawing/2014/main" id="{3C4A194B-D9FB-A0DB-9D44-CB0491F5DE13}"/>
              </a:ext>
            </a:extLst>
          </p:cNvPr>
          <p:cNvPicPr>
            <a:picLocks noChangeAspect="1"/>
          </p:cNvPicPr>
          <p:nvPr/>
        </p:nvPicPr>
        <p:blipFill>
          <a:blip r:embed="rId3"/>
          <a:stretch>
            <a:fillRect/>
          </a:stretch>
        </p:blipFill>
        <p:spPr>
          <a:xfrm>
            <a:off x="1257943" y="1668106"/>
            <a:ext cx="9056096" cy="4536048"/>
          </a:xfrm>
          <a:prstGeom prst="rect">
            <a:avLst/>
          </a:prstGeom>
        </p:spPr>
      </p:pic>
    </p:spTree>
    <p:extLst>
      <p:ext uri="{BB962C8B-B14F-4D97-AF65-F5344CB8AC3E}">
        <p14:creationId xmlns:p14="http://schemas.microsoft.com/office/powerpoint/2010/main" val="165432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err="1"/>
              <a:t>Lineplots</a:t>
            </a:r>
            <a:r>
              <a:rPr lang="en-US" dirty="0"/>
              <a:t> for each time based col. Examining the avg fare amount over time</a:t>
            </a:r>
          </a:p>
        </p:txBody>
      </p:sp>
      <p:pic>
        <p:nvPicPr>
          <p:cNvPr id="6" name="Picture 5">
            <a:extLst>
              <a:ext uri="{FF2B5EF4-FFF2-40B4-BE49-F238E27FC236}">
                <a16:creationId xmlns:a16="http://schemas.microsoft.com/office/drawing/2014/main" id="{4B2B1930-AB0C-88AC-9D4D-F70B990A8710}"/>
              </a:ext>
            </a:extLst>
          </p:cNvPr>
          <p:cNvPicPr>
            <a:picLocks noChangeAspect="1"/>
          </p:cNvPicPr>
          <p:nvPr/>
        </p:nvPicPr>
        <p:blipFill>
          <a:blip r:embed="rId3"/>
          <a:stretch>
            <a:fillRect/>
          </a:stretch>
        </p:blipFill>
        <p:spPr>
          <a:xfrm>
            <a:off x="1351935" y="1691640"/>
            <a:ext cx="8991600" cy="4453057"/>
          </a:xfrm>
          <a:prstGeom prst="rect">
            <a:avLst/>
          </a:prstGeom>
        </p:spPr>
      </p:pic>
    </p:spTree>
    <p:extLst>
      <p:ext uri="{BB962C8B-B14F-4D97-AF65-F5344CB8AC3E}">
        <p14:creationId xmlns:p14="http://schemas.microsoft.com/office/powerpoint/2010/main" val="126279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3" name="Picture 2">
            <a:extLst>
              <a:ext uri="{FF2B5EF4-FFF2-40B4-BE49-F238E27FC236}">
                <a16:creationId xmlns:a16="http://schemas.microsoft.com/office/drawing/2014/main" id="{CB637F47-66EE-327E-ABDF-A402080D35CB}"/>
              </a:ext>
            </a:extLst>
          </p:cNvPr>
          <p:cNvPicPr>
            <a:picLocks noChangeAspect="1"/>
          </p:cNvPicPr>
          <p:nvPr/>
        </p:nvPicPr>
        <p:blipFill>
          <a:blip r:embed="rId3"/>
          <a:stretch>
            <a:fillRect/>
          </a:stretch>
        </p:blipFill>
        <p:spPr>
          <a:xfrm>
            <a:off x="141649" y="543258"/>
            <a:ext cx="9012183" cy="1511166"/>
          </a:xfrm>
          <a:prstGeom prst="rect">
            <a:avLst/>
          </a:prstGeom>
        </p:spPr>
      </p:pic>
      <p:pic>
        <p:nvPicPr>
          <p:cNvPr id="8" name="Picture 7">
            <a:extLst>
              <a:ext uri="{FF2B5EF4-FFF2-40B4-BE49-F238E27FC236}">
                <a16:creationId xmlns:a16="http://schemas.microsoft.com/office/drawing/2014/main" id="{D0C57FD3-E0F6-17DE-A6EB-140A946836E5}"/>
              </a:ext>
            </a:extLst>
          </p:cNvPr>
          <p:cNvPicPr>
            <a:picLocks noChangeAspect="1"/>
          </p:cNvPicPr>
          <p:nvPr/>
        </p:nvPicPr>
        <p:blipFill>
          <a:blip r:embed="rId4"/>
          <a:stretch>
            <a:fillRect/>
          </a:stretch>
        </p:blipFill>
        <p:spPr>
          <a:xfrm>
            <a:off x="3186109" y="1672391"/>
            <a:ext cx="8484781" cy="4556912"/>
          </a:xfrm>
          <a:prstGeom prst="rect">
            <a:avLst/>
          </a:prstGeom>
        </p:spPr>
      </p:pic>
    </p:spTree>
    <p:extLst>
      <p:ext uri="{BB962C8B-B14F-4D97-AF65-F5344CB8AC3E}">
        <p14:creationId xmlns:p14="http://schemas.microsoft.com/office/powerpoint/2010/main" val="132039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Picture 3">
            <a:extLst>
              <a:ext uri="{FF2B5EF4-FFF2-40B4-BE49-F238E27FC236}">
                <a16:creationId xmlns:a16="http://schemas.microsoft.com/office/drawing/2014/main" id="{70291FB9-C9FF-CBF4-9E1C-CB5259F2240B}"/>
              </a:ext>
            </a:extLst>
          </p:cNvPr>
          <p:cNvPicPr>
            <a:picLocks noChangeAspect="1"/>
          </p:cNvPicPr>
          <p:nvPr/>
        </p:nvPicPr>
        <p:blipFill>
          <a:blip r:embed="rId3"/>
          <a:stretch>
            <a:fillRect/>
          </a:stretch>
        </p:blipFill>
        <p:spPr>
          <a:xfrm>
            <a:off x="2217479" y="277019"/>
            <a:ext cx="7388637" cy="3563631"/>
          </a:xfrm>
          <a:prstGeom prst="rect">
            <a:avLst/>
          </a:prstGeom>
        </p:spPr>
      </p:pic>
      <p:pic>
        <p:nvPicPr>
          <p:cNvPr id="7" name="Picture 6">
            <a:extLst>
              <a:ext uri="{FF2B5EF4-FFF2-40B4-BE49-F238E27FC236}">
                <a16:creationId xmlns:a16="http://schemas.microsoft.com/office/drawing/2014/main" id="{A0DD9560-864F-99D0-363E-C8D2429C7D82}"/>
              </a:ext>
            </a:extLst>
          </p:cNvPr>
          <p:cNvPicPr>
            <a:picLocks noChangeAspect="1"/>
          </p:cNvPicPr>
          <p:nvPr/>
        </p:nvPicPr>
        <p:blipFill>
          <a:blip r:embed="rId4"/>
          <a:stretch>
            <a:fillRect/>
          </a:stretch>
        </p:blipFill>
        <p:spPr>
          <a:xfrm>
            <a:off x="2217479" y="3861410"/>
            <a:ext cx="7388637" cy="2099806"/>
          </a:xfrm>
          <a:prstGeom prst="rect">
            <a:avLst/>
          </a:prstGeom>
        </p:spPr>
      </p:pic>
    </p:spTree>
    <p:extLst>
      <p:ext uri="{BB962C8B-B14F-4D97-AF65-F5344CB8AC3E}">
        <p14:creationId xmlns:p14="http://schemas.microsoft.com/office/powerpoint/2010/main" val="3413943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Heatmap of taxi pickups</a:t>
            </a:r>
          </a:p>
        </p:txBody>
      </p:sp>
      <p:pic>
        <p:nvPicPr>
          <p:cNvPr id="3" name="Picture 2">
            <a:extLst>
              <a:ext uri="{FF2B5EF4-FFF2-40B4-BE49-F238E27FC236}">
                <a16:creationId xmlns:a16="http://schemas.microsoft.com/office/drawing/2014/main" id="{04AB8921-5DCB-D982-3881-A206D857C172}"/>
              </a:ext>
            </a:extLst>
          </p:cNvPr>
          <p:cNvPicPr>
            <a:picLocks noChangeAspect="1"/>
          </p:cNvPicPr>
          <p:nvPr/>
        </p:nvPicPr>
        <p:blipFill>
          <a:blip r:embed="rId3"/>
          <a:stretch>
            <a:fillRect/>
          </a:stretch>
        </p:blipFill>
        <p:spPr>
          <a:xfrm>
            <a:off x="550711" y="1498089"/>
            <a:ext cx="6350739" cy="2267666"/>
          </a:xfrm>
          <a:prstGeom prst="rect">
            <a:avLst/>
          </a:prstGeom>
        </p:spPr>
      </p:pic>
      <p:pic>
        <p:nvPicPr>
          <p:cNvPr id="8" name="Picture 7">
            <a:extLst>
              <a:ext uri="{FF2B5EF4-FFF2-40B4-BE49-F238E27FC236}">
                <a16:creationId xmlns:a16="http://schemas.microsoft.com/office/drawing/2014/main" id="{CD30C765-9AC9-A6D3-1238-F538CC243447}"/>
              </a:ext>
            </a:extLst>
          </p:cNvPr>
          <p:cNvPicPr>
            <a:picLocks noChangeAspect="1"/>
          </p:cNvPicPr>
          <p:nvPr/>
        </p:nvPicPr>
        <p:blipFill>
          <a:blip r:embed="rId4"/>
          <a:stretch>
            <a:fillRect/>
          </a:stretch>
        </p:blipFill>
        <p:spPr>
          <a:xfrm>
            <a:off x="7068659" y="1691640"/>
            <a:ext cx="5035596" cy="4272116"/>
          </a:xfrm>
          <a:prstGeom prst="rect">
            <a:avLst/>
          </a:prstGeom>
        </p:spPr>
      </p:pic>
    </p:spTree>
    <p:extLst>
      <p:ext uri="{BB962C8B-B14F-4D97-AF65-F5344CB8AC3E}">
        <p14:creationId xmlns:p14="http://schemas.microsoft.com/office/powerpoint/2010/main" val="43294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b="1" dirty="0"/>
              <a:t>Objective</a:t>
            </a:r>
            <a:br>
              <a:rPr lang="en-US" b="1" dirty="0"/>
            </a:br>
            <a:endParaRPr lang="en-US" dirty="0"/>
          </a:p>
        </p:txBody>
      </p:sp>
    </p:spTree>
    <p:extLst>
      <p:ext uri="{BB962C8B-B14F-4D97-AF65-F5344CB8AC3E}">
        <p14:creationId xmlns:p14="http://schemas.microsoft.com/office/powerpoint/2010/main" val="1672017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Taxi pickup by hour</a:t>
            </a:r>
          </a:p>
        </p:txBody>
      </p:sp>
      <p:pic>
        <p:nvPicPr>
          <p:cNvPr id="6" name="Picture 5">
            <a:extLst>
              <a:ext uri="{FF2B5EF4-FFF2-40B4-BE49-F238E27FC236}">
                <a16:creationId xmlns:a16="http://schemas.microsoft.com/office/drawing/2014/main" id="{5447EDCB-D8FA-B00D-A9F3-05A9DFA12E0A}"/>
              </a:ext>
            </a:extLst>
          </p:cNvPr>
          <p:cNvPicPr>
            <a:picLocks noChangeAspect="1"/>
          </p:cNvPicPr>
          <p:nvPr/>
        </p:nvPicPr>
        <p:blipFill>
          <a:blip r:embed="rId3"/>
          <a:stretch>
            <a:fillRect/>
          </a:stretch>
        </p:blipFill>
        <p:spPr>
          <a:xfrm>
            <a:off x="534319" y="1457356"/>
            <a:ext cx="5317370" cy="3173638"/>
          </a:xfrm>
          <a:prstGeom prst="rect">
            <a:avLst/>
          </a:prstGeom>
        </p:spPr>
      </p:pic>
      <p:pic>
        <p:nvPicPr>
          <p:cNvPr id="9" name="Picture 8">
            <a:extLst>
              <a:ext uri="{FF2B5EF4-FFF2-40B4-BE49-F238E27FC236}">
                <a16:creationId xmlns:a16="http://schemas.microsoft.com/office/drawing/2014/main" id="{D958A979-A917-9A28-7867-F369FA095CC5}"/>
              </a:ext>
            </a:extLst>
          </p:cNvPr>
          <p:cNvPicPr>
            <a:picLocks noChangeAspect="1"/>
          </p:cNvPicPr>
          <p:nvPr/>
        </p:nvPicPr>
        <p:blipFill>
          <a:blip r:embed="rId4"/>
          <a:stretch>
            <a:fillRect/>
          </a:stretch>
        </p:blipFill>
        <p:spPr>
          <a:xfrm>
            <a:off x="6155570" y="1124301"/>
            <a:ext cx="5750158" cy="4866503"/>
          </a:xfrm>
          <a:prstGeom prst="rect">
            <a:avLst/>
          </a:prstGeom>
        </p:spPr>
      </p:pic>
    </p:spTree>
    <p:extLst>
      <p:ext uri="{BB962C8B-B14F-4D97-AF65-F5344CB8AC3E}">
        <p14:creationId xmlns:p14="http://schemas.microsoft.com/office/powerpoint/2010/main" val="3630423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Taxi pickup by weather condition</a:t>
            </a:r>
          </a:p>
        </p:txBody>
      </p:sp>
      <p:pic>
        <p:nvPicPr>
          <p:cNvPr id="3" name="Picture 2">
            <a:extLst>
              <a:ext uri="{FF2B5EF4-FFF2-40B4-BE49-F238E27FC236}">
                <a16:creationId xmlns:a16="http://schemas.microsoft.com/office/drawing/2014/main" id="{F83EEB38-2325-3AB2-7BF8-EE0803190D7F}"/>
              </a:ext>
            </a:extLst>
          </p:cNvPr>
          <p:cNvPicPr>
            <a:picLocks noChangeAspect="1"/>
          </p:cNvPicPr>
          <p:nvPr/>
        </p:nvPicPr>
        <p:blipFill>
          <a:blip r:embed="rId3"/>
          <a:stretch>
            <a:fillRect/>
          </a:stretch>
        </p:blipFill>
        <p:spPr>
          <a:xfrm>
            <a:off x="286272" y="1416365"/>
            <a:ext cx="6080821" cy="3008152"/>
          </a:xfrm>
          <a:prstGeom prst="rect">
            <a:avLst/>
          </a:prstGeom>
        </p:spPr>
      </p:pic>
      <p:pic>
        <p:nvPicPr>
          <p:cNvPr id="8" name="Picture 7">
            <a:extLst>
              <a:ext uri="{FF2B5EF4-FFF2-40B4-BE49-F238E27FC236}">
                <a16:creationId xmlns:a16="http://schemas.microsoft.com/office/drawing/2014/main" id="{BE149706-A694-93E6-E50C-30CDE7F38A2F}"/>
              </a:ext>
            </a:extLst>
          </p:cNvPr>
          <p:cNvPicPr>
            <a:picLocks noChangeAspect="1"/>
          </p:cNvPicPr>
          <p:nvPr/>
        </p:nvPicPr>
        <p:blipFill>
          <a:blip r:embed="rId4"/>
          <a:stretch>
            <a:fillRect/>
          </a:stretch>
        </p:blipFill>
        <p:spPr>
          <a:xfrm>
            <a:off x="6554566" y="1691640"/>
            <a:ext cx="5076995" cy="4358281"/>
          </a:xfrm>
          <a:prstGeom prst="rect">
            <a:avLst/>
          </a:prstGeom>
        </p:spPr>
      </p:pic>
    </p:spTree>
    <p:extLst>
      <p:ext uri="{BB962C8B-B14F-4D97-AF65-F5344CB8AC3E}">
        <p14:creationId xmlns:p14="http://schemas.microsoft.com/office/powerpoint/2010/main" val="986830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BACCC94A-A531-75DC-59F2-13C7DF03E73F}"/>
              </a:ext>
            </a:extLst>
          </p:cNvPr>
          <p:cNvSpPr>
            <a:spLocks noGrp="1"/>
          </p:cNvSpPr>
          <p:nvPr>
            <p:ph type="title"/>
          </p:nvPr>
        </p:nvSpPr>
        <p:spPr/>
        <p:txBody>
          <a:bodyPr/>
          <a:lstStyle/>
          <a:p>
            <a:pPr marL="457200" indent="-457200" algn="l">
              <a:buFont typeface="Wingdings" panose="05000000000000000000" pitchFamily="2" charset="2"/>
              <a:buChar char="q"/>
            </a:pPr>
            <a:r>
              <a:rPr lang="en-US" dirty="0"/>
              <a:t>Average taxi fare heatmap by drop off loc.</a:t>
            </a:r>
          </a:p>
        </p:txBody>
      </p:sp>
      <p:pic>
        <p:nvPicPr>
          <p:cNvPr id="3" name="Picture 2">
            <a:extLst>
              <a:ext uri="{FF2B5EF4-FFF2-40B4-BE49-F238E27FC236}">
                <a16:creationId xmlns:a16="http://schemas.microsoft.com/office/drawing/2014/main" id="{6195469A-AD2A-953A-9020-D04AEBDD28CD}"/>
              </a:ext>
            </a:extLst>
          </p:cNvPr>
          <p:cNvPicPr>
            <a:picLocks noChangeAspect="1"/>
          </p:cNvPicPr>
          <p:nvPr/>
        </p:nvPicPr>
        <p:blipFill>
          <a:blip r:embed="rId3"/>
          <a:stretch>
            <a:fillRect/>
          </a:stretch>
        </p:blipFill>
        <p:spPr>
          <a:xfrm>
            <a:off x="236606" y="1602660"/>
            <a:ext cx="6921807" cy="3175817"/>
          </a:xfrm>
          <a:prstGeom prst="rect">
            <a:avLst/>
          </a:prstGeom>
        </p:spPr>
      </p:pic>
      <p:pic>
        <p:nvPicPr>
          <p:cNvPr id="8" name="Picture 7">
            <a:extLst>
              <a:ext uri="{FF2B5EF4-FFF2-40B4-BE49-F238E27FC236}">
                <a16:creationId xmlns:a16="http://schemas.microsoft.com/office/drawing/2014/main" id="{94D81BCF-B0FA-3397-59C6-EA3E004AB44D}"/>
              </a:ext>
            </a:extLst>
          </p:cNvPr>
          <p:cNvPicPr>
            <a:picLocks noChangeAspect="1"/>
          </p:cNvPicPr>
          <p:nvPr/>
        </p:nvPicPr>
        <p:blipFill>
          <a:blip r:embed="rId4"/>
          <a:stretch>
            <a:fillRect/>
          </a:stretch>
        </p:blipFill>
        <p:spPr>
          <a:xfrm>
            <a:off x="7200245" y="2893502"/>
            <a:ext cx="4804030" cy="3410461"/>
          </a:xfrm>
          <a:prstGeom prst="rect">
            <a:avLst/>
          </a:prstGeom>
        </p:spPr>
      </p:pic>
    </p:spTree>
    <p:extLst>
      <p:ext uri="{BB962C8B-B14F-4D97-AF65-F5344CB8AC3E}">
        <p14:creationId xmlns:p14="http://schemas.microsoft.com/office/powerpoint/2010/main" val="302493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Tree>
    <p:extLst>
      <p:ext uri="{BB962C8B-B14F-4D97-AF65-F5344CB8AC3E}">
        <p14:creationId xmlns:p14="http://schemas.microsoft.com/office/powerpoint/2010/main" val="218447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1AC0-3FDA-D0F0-32B6-7188BB424C0A}"/>
              </a:ext>
            </a:extLst>
          </p:cNvPr>
          <p:cNvSpPr>
            <a:spLocks noGrp="1"/>
          </p:cNvSpPr>
          <p:nvPr>
            <p:ph type="ctrTitle"/>
          </p:nvPr>
        </p:nvSpPr>
        <p:spPr/>
        <p:txBody>
          <a:bodyPr/>
          <a:lstStyle/>
          <a:p>
            <a:r>
              <a:rPr lang="en-US" dirty="0"/>
              <a:t>A taxi goes Chinatown to times square how long will it take to arrive?</a:t>
            </a:r>
          </a:p>
        </p:txBody>
      </p:sp>
      <p:sp>
        <p:nvSpPr>
          <p:cNvPr id="3" name="Subtitle 2">
            <a:extLst>
              <a:ext uri="{FF2B5EF4-FFF2-40B4-BE49-F238E27FC236}">
                <a16:creationId xmlns:a16="http://schemas.microsoft.com/office/drawing/2014/main" id="{8AB6968F-72CD-0A2E-910F-F6912FD00EA1}"/>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83130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b="1" dirty="0"/>
              <a:t>Objective</a:t>
            </a:r>
            <a:br>
              <a:rPr lang="en-US" b="1" dirty="0"/>
            </a:b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F0434B-40FA-6CC4-5273-0420EBB0BE17}"/>
              </a:ext>
            </a:extLst>
          </p:cNvPr>
          <p:cNvSpPr txBox="1"/>
          <p:nvPr/>
        </p:nvSpPr>
        <p:spPr>
          <a:xfrm>
            <a:off x="838199" y="609601"/>
            <a:ext cx="9977285" cy="1582993"/>
          </a:xfrm>
          <a:prstGeom prst="rect">
            <a:avLst/>
          </a:prstGeom>
        </p:spPr>
        <p:txBody>
          <a:bodyPr vert="horz" lIns="91440" tIns="45720" rIns="91440" bIns="45720" rtlCol="0">
            <a:normAutofit/>
          </a:bodyPr>
          <a:lstStyle/>
          <a:p>
            <a:pPr>
              <a:lnSpc>
                <a:spcPct val="150000"/>
              </a:lnSpc>
              <a:spcBef>
                <a:spcPts val="1000"/>
              </a:spcBef>
              <a:buClr>
                <a:schemeClr val="accent2"/>
              </a:buClr>
              <a:buFont typeface="Wingdings" panose="05000000000000000000" pitchFamily="2" charset="2"/>
            </a:pPr>
            <a:r>
              <a:rPr lang="en-US" sz="2000" dirty="0"/>
              <a:t>The objective of New York taxi fare prediction is to develop a model that accurately predicts the fare amount for taxi rides specifically in the context of New York City. The primary goal is to estimate the fare cost based on various input features related to New York taxi trips</a:t>
            </a:r>
          </a:p>
        </p:txBody>
      </p:sp>
      <p:pic>
        <p:nvPicPr>
          <p:cNvPr id="1026" name="Picture 2" descr="Nyc Taxi Fare Prediction - Notebook by ...">
            <a:extLst>
              <a:ext uri="{FF2B5EF4-FFF2-40B4-BE49-F238E27FC236}">
                <a16:creationId xmlns:a16="http://schemas.microsoft.com/office/drawing/2014/main" id="{B90BD654-4572-E761-7E72-4BBFA12F32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19"/>
          <a:stretch/>
        </p:blipFill>
        <p:spPr bwMode="auto">
          <a:xfrm>
            <a:off x="2610465" y="2703872"/>
            <a:ext cx="6971070" cy="3197382"/>
          </a:xfrm>
          <a:prstGeom prst="rect">
            <a:avLst/>
          </a:prstGeom>
          <a:solidFill>
            <a:srgbClr val="FFFFFF"/>
          </a:solidFill>
        </p:spPr>
      </p:pic>
    </p:spTree>
    <p:extLst>
      <p:ext uri="{BB962C8B-B14F-4D97-AF65-F5344CB8AC3E}">
        <p14:creationId xmlns:p14="http://schemas.microsoft.com/office/powerpoint/2010/main" val="393043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774D-85CB-D006-A8C1-D610098F9D33}"/>
              </a:ext>
            </a:extLst>
          </p:cNvPr>
          <p:cNvSpPr>
            <a:spLocks noGrp="1"/>
          </p:cNvSpPr>
          <p:nvPr>
            <p:ph type="title"/>
          </p:nvPr>
        </p:nvSpPr>
        <p:spPr/>
        <p:txBody>
          <a:bodyPr/>
          <a:lstStyle/>
          <a:p>
            <a:r>
              <a:rPr lang="en-US" sz="3600" b="1" dirty="0"/>
              <a:t>Taxi challenge </a:t>
            </a:r>
          </a:p>
        </p:txBody>
      </p:sp>
      <p:sp>
        <p:nvSpPr>
          <p:cNvPr id="3" name="Content Placeholder 2">
            <a:extLst>
              <a:ext uri="{FF2B5EF4-FFF2-40B4-BE49-F238E27FC236}">
                <a16:creationId xmlns:a16="http://schemas.microsoft.com/office/drawing/2014/main" id="{9542AE05-8C21-169C-0C23-20757799F66E}"/>
              </a:ext>
            </a:extLst>
          </p:cNvPr>
          <p:cNvSpPr>
            <a:spLocks noGrp="1"/>
          </p:cNvSpPr>
          <p:nvPr>
            <p:ph sz="quarter" idx="13"/>
          </p:nvPr>
        </p:nvSpPr>
        <p:spPr/>
        <p:txBody>
          <a:bodyPr>
            <a:normAutofit/>
          </a:bodyPr>
          <a:lstStyle/>
          <a:p>
            <a:r>
              <a:rPr lang="en-US" sz="2400" b="1" dirty="0"/>
              <a:t>Data:</a:t>
            </a:r>
          </a:p>
          <a:p>
            <a:r>
              <a:rPr lang="en-US" sz="2400" dirty="0"/>
              <a:t>In this challenge you are given data on taxi rides in new York containing information on each ride such as the start and end points ,data, time of day , distance , </a:t>
            </a:r>
            <a:r>
              <a:rPr lang="en-US" sz="2400" dirty="0" err="1"/>
              <a:t>etc</a:t>
            </a:r>
            <a:endParaRPr lang="en-US" sz="2400" dirty="0"/>
          </a:p>
        </p:txBody>
      </p:sp>
      <p:sp>
        <p:nvSpPr>
          <p:cNvPr id="4" name="Content Placeholder 3">
            <a:extLst>
              <a:ext uri="{FF2B5EF4-FFF2-40B4-BE49-F238E27FC236}">
                <a16:creationId xmlns:a16="http://schemas.microsoft.com/office/drawing/2014/main" id="{CCC8A483-C6A5-E277-C7C2-0B5AF08C555A}"/>
              </a:ext>
            </a:extLst>
          </p:cNvPr>
          <p:cNvSpPr>
            <a:spLocks noGrp="1"/>
          </p:cNvSpPr>
          <p:nvPr>
            <p:ph sz="quarter" idx="14"/>
          </p:nvPr>
        </p:nvSpPr>
        <p:spPr/>
        <p:txBody>
          <a:bodyPr>
            <a:normAutofit/>
          </a:bodyPr>
          <a:lstStyle/>
          <a:p>
            <a:r>
              <a:rPr lang="en-US" sz="2000" b="1" dirty="0"/>
              <a:t>Goal:</a:t>
            </a:r>
          </a:p>
          <a:p>
            <a:r>
              <a:rPr lang="en-US" sz="2400" dirty="0"/>
              <a:t>Our purpose is to predict travel time(in logarithmic scale) of a ride.</a:t>
            </a:r>
          </a:p>
          <a:p>
            <a:r>
              <a:rPr lang="en-US" sz="2400" dirty="0"/>
              <a:t>The data is spilt to train and test sets ,and we can use both general data of the ride with local data on similar rides from the train sets.</a:t>
            </a:r>
          </a:p>
        </p:txBody>
      </p:sp>
    </p:spTree>
    <p:extLst>
      <p:ext uri="{BB962C8B-B14F-4D97-AF65-F5344CB8AC3E}">
        <p14:creationId xmlns:p14="http://schemas.microsoft.com/office/powerpoint/2010/main" val="209233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0" y="6164949"/>
            <a:ext cx="12192000" cy="683219"/>
          </a:xfrm>
        </p:spPr>
        <p:txBody>
          <a:bodyPr>
            <a:normAutofit/>
          </a:bodyPr>
          <a:lstStyle/>
          <a:p>
            <a:r>
              <a:rPr lang="en-US" sz="800" dirty="0"/>
              <a:t>.</a:t>
            </a:r>
          </a:p>
        </p:txBody>
      </p:sp>
      <p:sp>
        <p:nvSpPr>
          <p:cNvPr id="6" name="TextBox 5">
            <a:extLst>
              <a:ext uri="{FF2B5EF4-FFF2-40B4-BE49-F238E27FC236}">
                <a16:creationId xmlns:a16="http://schemas.microsoft.com/office/drawing/2014/main" id="{82BDAD9C-AAB2-9DC9-425E-7F475AFF8472}"/>
              </a:ext>
            </a:extLst>
          </p:cNvPr>
          <p:cNvSpPr txBox="1"/>
          <p:nvPr/>
        </p:nvSpPr>
        <p:spPr>
          <a:xfrm>
            <a:off x="373625" y="336948"/>
            <a:ext cx="11228439" cy="4199611"/>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US" sz="2000" b="1" dirty="0" err="1"/>
              <a:t>fare_amount</a:t>
            </a:r>
            <a:r>
              <a:rPr lang="en-US" sz="2000" b="1" dirty="0"/>
              <a:t>:</a:t>
            </a:r>
          </a:p>
          <a:p>
            <a:pPr>
              <a:lnSpc>
                <a:spcPct val="150000"/>
              </a:lnSpc>
              <a:buFont typeface="Arial" panose="020B0604020202020204" pitchFamily="34" charset="0"/>
              <a:buChar char="•"/>
            </a:pPr>
            <a:r>
              <a:rPr lang="en-US" sz="2000" dirty="0"/>
              <a:t>Description: The fare amount charged for the trip.</a:t>
            </a:r>
          </a:p>
          <a:p>
            <a:pPr>
              <a:lnSpc>
                <a:spcPct val="150000"/>
              </a:lnSpc>
              <a:buFont typeface="Arial" panose="020B0604020202020204" pitchFamily="34" charset="0"/>
              <a:buChar char="•"/>
            </a:pPr>
            <a:r>
              <a:rPr lang="en-US" sz="2000" dirty="0"/>
              <a:t>Role: This is the dependent variable or the target variable that the model will predict based on the various input features provided in the dataset.</a:t>
            </a:r>
          </a:p>
          <a:p>
            <a:pPr marL="342900" indent="-342900">
              <a:lnSpc>
                <a:spcPct val="150000"/>
              </a:lnSpc>
              <a:buFont typeface="Wingdings" panose="05000000000000000000" pitchFamily="2" charset="2"/>
              <a:buChar char="q"/>
            </a:pPr>
            <a:r>
              <a:rPr lang="en-US" sz="2000" b="1" dirty="0"/>
              <a:t>Type of Problem:</a:t>
            </a:r>
          </a:p>
          <a:p>
            <a:pPr>
              <a:lnSpc>
                <a:spcPct val="150000"/>
              </a:lnSpc>
            </a:pPr>
            <a:r>
              <a:rPr lang="en-US" sz="2000" dirty="0"/>
              <a:t>The New York taxi fare prediction problem is a regression problem. In machine learning, regression problems involve predicting a continuous target variable based on one or more input features. In this case, the target variable is the </a:t>
            </a:r>
            <a:r>
              <a:rPr lang="en-US" sz="2000" dirty="0" err="1"/>
              <a:t>fare_amount</a:t>
            </a:r>
            <a:r>
              <a:rPr lang="en-US" sz="2000" dirty="0"/>
              <a:t>, which is a continuous numerical value representing the fare charged for each taxi trip</a:t>
            </a:r>
          </a:p>
        </p:txBody>
      </p:sp>
    </p:spTree>
    <p:extLst>
      <p:ext uri="{BB962C8B-B14F-4D97-AF65-F5344CB8AC3E}">
        <p14:creationId xmlns:p14="http://schemas.microsoft.com/office/powerpoint/2010/main" val="167993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pPr marL="457200" indent="-457200" algn="l">
              <a:buFont typeface="Wingdings" panose="05000000000000000000" pitchFamily="2" charset="2"/>
              <a:buChar char="q"/>
            </a:pPr>
            <a:r>
              <a:rPr lang="en-US" dirty="0"/>
              <a:t>Missing value</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9683F484-026D-EA70-427A-2D26DB2CEFB0}"/>
              </a:ext>
            </a:extLst>
          </p:cNvPr>
          <p:cNvPicPr>
            <a:picLocks noChangeAspect="1"/>
          </p:cNvPicPr>
          <p:nvPr/>
        </p:nvPicPr>
        <p:blipFill rotWithShape="1">
          <a:blip r:embed="rId3"/>
          <a:srcRect l="25726" t="28531" r="48629" b="22437"/>
          <a:stretch/>
        </p:blipFill>
        <p:spPr>
          <a:xfrm>
            <a:off x="2482645" y="1966419"/>
            <a:ext cx="6400800" cy="3531823"/>
          </a:xfrm>
          <a:prstGeom prst="rect">
            <a:avLst/>
          </a:prstGeom>
        </p:spPr>
      </p:pic>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{33ADC37A-EB5F-4EA9-BD3B-52D23F4B880E}tf55661986_win32</Template>
  <TotalTime>374</TotalTime>
  <Words>448</Words>
  <Application>Microsoft Office PowerPoint</Application>
  <PresentationFormat>Widescreen</PresentationFormat>
  <Paragraphs>71</Paragraphs>
  <Slides>33</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Algerian</vt:lpstr>
      <vt:lpstr>Aptos</vt:lpstr>
      <vt:lpstr>Arial</vt:lpstr>
      <vt:lpstr>Calibri</vt:lpstr>
      <vt:lpstr>Calibri Light</vt:lpstr>
      <vt:lpstr>Wingdings</vt:lpstr>
      <vt:lpstr>Custom</vt:lpstr>
      <vt:lpstr>Taxi Fare Prediction </vt:lpstr>
      <vt:lpstr>Teamwork: </vt:lpstr>
      <vt:lpstr>AGENDA</vt:lpstr>
      <vt:lpstr>A taxi goes Chinatown to times square how long will it take to arrive?</vt:lpstr>
      <vt:lpstr>Objective </vt:lpstr>
      <vt:lpstr>PowerPoint Presentation</vt:lpstr>
      <vt:lpstr>Taxi challenge </vt:lpstr>
      <vt:lpstr>PowerPoint Presentation</vt:lpstr>
      <vt:lpstr>Missing value</vt:lpstr>
      <vt:lpstr>Data describe:</vt:lpstr>
      <vt:lpstr> histogram of passenger count:</vt:lpstr>
      <vt:lpstr> fare amount &amp;frequency:</vt:lpstr>
      <vt:lpstr> average fare amount &amp;hour of day :</vt:lpstr>
      <vt:lpstr>Data CLEANsiNG:</vt:lpstr>
      <vt:lpstr>Data CLEANsiNG (cont):</vt:lpstr>
      <vt:lpstr>Data CLEANsiNG:</vt:lpstr>
      <vt:lpstr>Data CLEANsiNG:</vt:lpstr>
      <vt:lpstr>Data CLEANsiNG:</vt:lpstr>
      <vt:lpstr>Analyzing categorical variables: (car condition)</vt:lpstr>
      <vt:lpstr>Analyzing categorical variables: (weather)</vt:lpstr>
      <vt:lpstr>Analyzing categorical variables: (traffic condition)</vt:lpstr>
      <vt:lpstr>Plotting histograms and density plots for numerical columns</vt:lpstr>
      <vt:lpstr>Plotting histograms and density plots for numerical columns(cont)</vt:lpstr>
      <vt:lpstr>Plotting histograms and density plots for numerical columns(cont)</vt:lpstr>
      <vt:lpstr>Plotting histograms and density plots for numerical columns(cont)</vt:lpstr>
      <vt:lpstr>Lineplots for each time based col. Examining the avg fare amount over time</vt:lpstr>
      <vt:lpstr>PowerPoint Presentation</vt:lpstr>
      <vt:lpstr>PowerPoint Presentation</vt:lpstr>
      <vt:lpstr>Heatmap of taxi pickups</vt:lpstr>
      <vt:lpstr>Taxi pickup by hour</vt:lpstr>
      <vt:lpstr>Taxi pickup by weather condition</vt:lpstr>
      <vt:lpstr>Average taxi fare heatmap by drop off loc.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CND 201 Final Project Fully Integrated Folded Cascade OTA with Common mode feedback</dc:title>
  <dc:creator>Mayar magdy morcos</dc:creator>
  <cp:lastModifiedBy>Nouran Magdy 2100688</cp:lastModifiedBy>
  <cp:revision>2</cp:revision>
  <dcterms:created xsi:type="dcterms:W3CDTF">2024-05-21T20:01:26Z</dcterms:created>
  <dcterms:modified xsi:type="dcterms:W3CDTF">2024-07-26T15:27:46Z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